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34"/>
  </p:notesMasterIdLst>
  <p:sldIdLst>
    <p:sldId id="256" r:id="rId3"/>
    <p:sldId id="302" r:id="rId4"/>
    <p:sldId id="257" r:id="rId5"/>
    <p:sldId id="295" r:id="rId6"/>
    <p:sldId id="296" r:id="rId7"/>
    <p:sldId id="297" r:id="rId8"/>
    <p:sldId id="303" r:id="rId9"/>
    <p:sldId id="291" r:id="rId10"/>
    <p:sldId id="301" r:id="rId11"/>
    <p:sldId id="300" r:id="rId12"/>
    <p:sldId id="299" r:id="rId13"/>
    <p:sldId id="298" r:id="rId14"/>
    <p:sldId id="290" r:id="rId15"/>
    <p:sldId id="306" r:id="rId16"/>
    <p:sldId id="307" r:id="rId17"/>
    <p:sldId id="293" r:id="rId18"/>
    <p:sldId id="305" r:id="rId19"/>
    <p:sldId id="310" r:id="rId20"/>
    <p:sldId id="309" r:id="rId21"/>
    <p:sldId id="308" r:id="rId22"/>
    <p:sldId id="263" r:id="rId23"/>
    <p:sldId id="292" r:id="rId24"/>
    <p:sldId id="264" r:id="rId25"/>
    <p:sldId id="269" r:id="rId26"/>
    <p:sldId id="270" r:id="rId27"/>
    <p:sldId id="285" r:id="rId28"/>
    <p:sldId id="286" r:id="rId29"/>
    <p:sldId id="287" r:id="rId30"/>
    <p:sldId id="288" r:id="rId31"/>
    <p:sldId id="304" r:id="rId32"/>
    <p:sldId id="281" r:id="rId33"/>
  </p:sldIdLst>
  <p:sldSz cx="9144000" cy="5143500" type="screen16x9"/>
  <p:notesSz cx="6858000" cy="9144000"/>
  <p:embeddedFontLst>
    <p:embeddedFont>
      <p:font typeface="Helvetica Neue" panose="020B0604020202020204" charset="0"/>
      <p:regular r:id="rId35"/>
      <p:bold r:id="rId36"/>
      <p:italic r:id="rId37"/>
      <p:boldItalic r:id="rId38"/>
    </p:embeddedFont>
    <p:embeddedFont>
      <p:font typeface="Helvetica Neue Light" panose="020B0604020202020204" charset="0"/>
      <p:regular r:id="rId39"/>
      <p:bold r:id="rId40"/>
      <p:italic r:id="rId41"/>
      <p:boldItalic r:id="rId42"/>
    </p:embeddedFont>
    <p:embeddedFont>
      <p:font typeface="Montserrat" panose="020B0604020202020204" charset="0"/>
      <p:regular r:id="rId43"/>
      <p:bold r:id="rId44"/>
      <p:italic r:id="rId45"/>
      <p:boldItalic r:id="rId46"/>
    </p:embeddedFont>
    <p:embeddedFont>
      <p:font typeface="Montserrat Medium" panose="020B0604020202020204" charset="0"/>
      <p:regular r:id="rId47"/>
      <p:bold r:id="rId48"/>
      <p:italic r:id="rId49"/>
      <p:boldItalic r:id="rId50"/>
    </p:embeddedFont>
    <p:embeddedFont>
      <p:font typeface="Work Sans" panose="020B0604020202020204" charset="0"/>
      <p:regular r:id="rId51"/>
      <p:bold r:id="rId52"/>
    </p:embeddedFont>
    <p:embeddedFont>
      <p:font typeface="Work Sans Light" panose="020B0604020202020204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194" y="8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994a5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994a5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994a556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b994a556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19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994a556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b994a556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578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994a556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b994a556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393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994a556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b994a556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587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994a556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b994a556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678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994a556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b994a556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895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b994a556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b994a556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904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994a556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b994a556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529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994a556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b994a556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663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994a556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b994a556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864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994a5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994a5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738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994a556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b994a556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341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953020c4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953020c4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619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9f41b0d9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9f41b0d9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b994a556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b994a556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994a556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994a556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994a556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994a556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4361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994a556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994a556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511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b994a556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b994a556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780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b994a556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b994a556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561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b994a556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b994a556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454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b994a556c_0_1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5b994a556c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894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298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359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b994a556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b994a556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836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994a556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b994a556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209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994a556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b994a556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259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e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>
            <a:spLocks noGrp="1"/>
          </p:cNvSpPr>
          <p:nvPr>
            <p:ph type="pic" idx="2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Centré">
  <p:cSld name="Titre - Centré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e">
  <p:cSld name="Photo - Vertica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Haut">
  <p:cSld name="Titre - Hau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puces">
  <p:cSld name="Titre et puce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, puces et photo">
  <p:cSld name="Titre, puces et phot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>
            <a:spLocks noGrp="1"/>
          </p:cNvSpPr>
          <p:nvPr>
            <p:ph type="pic" idx="2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ces">
  <p:cSld name="Puce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 photos">
  <p:cSld name="3 photo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>
            <a:spLocks noGrp="1"/>
          </p:cNvSpPr>
          <p:nvPr>
            <p:ph type="pic" idx="2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>
            <a:spLocks noGrp="1"/>
          </p:cNvSpPr>
          <p:nvPr>
            <p:ph type="pic" idx="3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9" name="Google Shape;89;p22"/>
          <p:cNvSpPr>
            <a:spLocks noGrp="1"/>
          </p:cNvSpPr>
          <p:nvPr>
            <p:ph type="pic" idx="4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">
  <p:cSld name="Cita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2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rge">
  <p:cSld name="Vierg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f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ites.google.com/site/andreaguiarcfd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hyperlink" Target="https://fyfluiddynamic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f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newsvideo.su/tech/video/125028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youtu.be/MO0r930Sn_8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hyperlink" Target="network_example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4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/>
        </p:nvSpPr>
        <p:spPr>
          <a:xfrm>
            <a:off x="1950075" y="3678200"/>
            <a:ext cx="42777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André Aguiar</a:t>
            </a:r>
            <a:endParaRPr sz="12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6" name="Google Shape;106;p26"/>
          <p:cNvPicPr preferRelativeResize="0"/>
          <p:nvPr/>
        </p:nvPicPr>
        <p:blipFill>
          <a:blip r:embed="rId4"/>
          <a:srcRect/>
          <a:stretch/>
        </p:blipFill>
        <p:spPr>
          <a:xfrm>
            <a:off x="493910" y="3165750"/>
            <a:ext cx="1279480" cy="141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7" name="Google Shape;10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/>
          <p:nvPr/>
        </p:nvSpPr>
        <p:spPr>
          <a:xfrm>
            <a:off x="2058424" y="4090150"/>
            <a:ext cx="2215125" cy="34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1991899" y="4099150"/>
            <a:ext cx="2353169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JANUARY, 06 2020 </a:t>
            </a:r>
            <a:r>
              <a:rPr lang="en" sz="10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| </a:t>
            </a:r>
            <a:r>
              <a:rPr lang="pt-BR" sz="10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SAO PAULO</a:t>
            </a:r>
            <a:endParaRPr sz="10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0" name="Google Shape;110;p26"/>
          <p:cNvSpPr txBox="1"/>
          <p:nvPr/>
        </p:nvSpPr>
        <p:spPr>
          <a:xfrm>
            <a:off x="1950075" y="3386600"/>
            <a:ext cx="42777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Apresentação Pessoal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Professional Career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" name="Picture 2" descr="Image result for ufabc">
            <a:extLst>
              <a:ext uri="{FF2B5EF4-FFF2-40B4-BE49-F238E27FC236}">
                <a16:creationId xmlns:a16="http://schemas.microsoft.com/office/drawing/2014/main" id="{7F0B0FCF-92F7-4C40-B2A0-107B68DA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50" y="1567041"/>
            <a:ext cx="2459977" cy="121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arizona state university">
            <a:extLst>
              <a:ext uri="{FF2B5EF4-FFF2-40B4-BE49-F238E27FC236}">
                <a16:creationId xmlns:a16="http://schemas.microsoft.com/office/drawing/2014/main" id="{53A75C96-5CC5-449C-BEA8-59EE22C0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825" y="1567040"/>
            <a:ext cx="4093407" cy="12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4CFA28-BBB9-4D05-8C49-217AB98EA6BD}"/>
              </a:ext>
            </a:extLst>
          </p:cNvPr>
          <p:cNvCxnSpPr>
            <a:cxnSpLocks/>
          </p:cNvCxnSpPr>
          <p:nvPr/>
        </p:nvCxnSpPr>
        <p:spPr>
          <a:xfrm>
            <a:off x="3438525" y="217465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2" descr="Image result for instituto tecnolÃ³gico de aeronÃ¡utica">
            <a:extLst>
              <a:ext uri="{FF2B5EF4-FFF2-40B4-BE49-F238E27FC236}">
                <a16:creationId xmlns:a16="http://schemas.microsoft.com/office/drawing/2014/main" id="{EC9EDCFB-717B-4443-81B6-F2D055294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825" y="2899594"/>
            <a:ext cx="3142111" cy="150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9AF36C99-A652-4A20-B77D-AF99EFA10661}"/>
              </a:ext>
            </a:extLst>
          </p:cNvPr>
          <p:cNvCxnSpPr>
            <a:cxnSpLocks/>
          </p:cNvCxnSpPr>
          <p:nvPr/>
        </p:nvCxnSpPr>
        <p:spPr>
          <a:xfrm>
            <a:off x="2914650" y="3009541"/>
            <a:ext cx="981075" cy="307755"/>
          </a:xfrm>
          <a:prstGeom prst="curvedConnector3">
            <a:avLst>
              <a:gd name="adj1" fmla="val -48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4" descr="Image result for helicoptero">
            <a:extLst>
              <a:ext uri="{FF2B5EF4-FFF2-40B4-BE49-F238E27FC236}">
                <a16:creationId xmlns:a16="http://schemas.microsoft.com/office/drawing/2014/main" id="{D5D19E11-3103-4C6C-BADE-8A6AB821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50" y="3317296"/>
            <a:ext cx="2401571" cy="135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757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Professional Career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" name="Picture 2" descr="Image result for ufabc">
            <a:extLst>
              <a:ext uri="{FF2B5EF4-FFF2-40B4-BE49-F238E27FC236}">
                <a16:creationId xmlns:a16="http://schemas.microsoft.com/office/drawing/2014/main" id="{7F0B0FCF-92F7-4C40-B2A0-107B68DA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50" y="1567041"/>
            <a:ext cx="2459977" cy="121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arizona state university">
            <a:extLst>
              <a:ext uri="{FF2B5EF4-FFF2-40B4-BE49-F238E27FC236}">
                <a16:creationId xmlns:a16="http://schemas.microsoft.com/office/drawing/2014/main" id="{53A75C96-5CC5-449C-BEA8-59EE22C0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825" y="1567040"/>
            <a:ext cx="4093407" cy="12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4CFA28-BBB9-4D05-8C49-217AB98EA6BD}"/>
              </a:ext>
            </a:extLst>
          </p:cNvPr>
          <p:cNvCxnSpPr>
            <a:cxnSpLocks/>
          </p:cNvCxnSpPr>
          <p:nvPr/>
        </p:nvCxnSpPr>
        <p:spPr>
          <a:xfrm>
            <a:off x="3438525" y="217465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2" descr="Image result for instituto tecnolÃ³gico de aeronÃ¡utica">
            <a:extLst>
              <a:ext uri="{FF2B5EF4-FFF2-40B4-BE49-F238E27FC236}">
                <a16:creationId xmlns:a16="http://schemas.microsoft.com/office/drawing/2014/main" id="{EC9EDCFB-717B-4443-81B6-F2D055294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825" y="2899594"/>
            <a:ext cx="3142111" cy="150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9AF36C99-A652-4A20-B77D-AF99EFA10661}"/>
              </a:ext>
            </a:extLst>
          </p:cNvPr>
          <p:cNvCxnSpPr>
            <a:cxnSpLocks/>
          </p:cNvCxnSpPr>
          <p:nvPr/>
        </p:nvCxnSpPr>
        <p:spPr>
          <a:xfrm>
            <a:off x="2914650" y="3009541"/>
            <a:ext cx="981075" cy="307755"/>
          </a:xfrm>
          <a:prstGeom prst="curvedConnector3">
            <a:avLst>
              <a:gd name="adj1" fmla="val -48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4" descr="Image result for helicoptero">
            <a:extLst>
              <a:ext uri="{FF2B5EF4-FFF2-40B4-BE49-F238E27FC236}">
                <a16:creationId xmlns:a16="http://schemas.microsoft.com/office/drawing/2014/main" id="{964CEE20-B19C-415D-A483-9B7C0A41F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50" y="3317296"/>
            <a:ext cx="2401571" cy="135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C560C0-01DE-4B5C-B477-B6E36DB908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05" y="3132370"/>
            <a:ext cx="1742048" cy="174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71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Professional Career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CA0599-7287-4E41-ACF1-B8EA76F8F70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102625" y="1598347"/>
            <a:ext cx="2340000" cy="10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7A9AFD-D70C-4099-85EA-E9DEA4442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0148" y="1598347"/>
            <a:ext cx="1097243" cy="10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FE7ECF-3B83-494E-95D6-B6480ABC2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0474" y="1598347"/>
            <a:ext cx="1337764" cy="1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40C8CB-10E2-4F12-B186-B31EAA3F2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0148" y="3310776"/>
            <a:ext cx="2654872" cy="13174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348F7F-A9E7-4A9A-ADBF-567D1B77C913}"/>
              </a:ext>
            </a:extLst>
          </p:cNvPr>
          <p:cNvSpPr/>
          <p:nvPr/>
        </p:nvSpPr>
        <p:spPr>
          <a:xfrm>
            <a:off x="1764729" y="2822451"/>
            <a:ext cx="300686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hlinkClick r:id="rId8"/>
              </a:rPr>
              <a:t>https://sites.google.com/site/andreaguiarcfd</a:t>
            </a:r>
            <a:endParaRPr lang="pt-BR" sz="1050" dirty="0">
              <a:hlinkClick r:id="rId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hlinkClick r:id="rId9"/>
              </a:rPr>
              <a:t>https://fyfluiddynamics.com/</a:t>
            </a:r>
            <a:endParaRPr lang="pt-BR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28F170-CF6F-456B-8B45-C707ADAEC6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2000" y="3494590"/>
            <a:ext cx="949852" cy="94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9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Professional Career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31AC1-C9D8-41B0-92D7-1524CCA60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825" y="1496439"/>
            <a:ext cx="3037102" cy="151855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8A4C350-B6C2-48A3-B3F4-B7E0337FC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1720" y="3378763"/>
            <a:ext cx="809472" cy="8094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19BB5D-AAD7-4419-BEB6-B835900B18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6884" y="1496439"/>
            <a:ext cx="2024734" cy="151855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6874928-2A8C-4CED-80B8-9C601AB9CE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01764" y="3345350"/>
            <a:ext cx="876299" cy="87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Professional Career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31AC1-C9D8-41B0-92D7-1524CCA60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086150"/>
            <a:ext cx="4328302" cy="216415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0F2CC48-0DC9-43A2-B9CB-97745F9306EB}"/>
              </a:ext>
            </a:extLst>
          </p:cNvPr>
          <p:cNvCxnSpPr/>
          <p:nvPr/>
        </p:nvCxnSpPr>
        <p:spPr>
          <a:xfrm flipH="1">
            <a:off x="2790825" y="3000375"/>
            <a:ext cx="657225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433B22-7C19-4F7F-B77F-8977FCBDC45B}"/>
              </a:ext>
            </a:extLst>
          </p:cNvPr>
          <p:cNvCxnSpPr/>
          <p:nvPr/>
        </p:nvCxnSpPr>
        <p:spPr>
          <a:xfrm>
            <a:off x="4895850" y="3000375"/>
            <a:ext cx="5715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886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Professional Career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31AC1-C9D8-41B0-92D7-1524CCA60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086150"/>
            <a:ext cx="4328302" cy="2164151"/>
          </a:xfrm>
          <a:prstGeom prst="rect">
            <a:avLst/>
          </a:prstGeom>
        </p:spPr>
      </p:pic>
      <p:sp>
        <p:nvSpPr>
          <p:cNvPr id="7" name="Google Shape;243;p38">
            <a:extLst>
              <a:ext uri="{FF2B5EF4-FFF2-40B4-BE49-F238E27FC236}">
                <a16:creationId xmlns:a16="http://schemas.microsoft.com/office/drawing/2014/main" id="{DA8E98C5-0C6D-4986-BB55-0176C65B368B}"/>
              </a:ext>
            </a:extLst>
          </p:cNvPr>
          <p:cNvSpPr txBox="1"/>
          <p:nvPr/>
        </p:nvSpPr>
        <p:spPr>
          <a:xfrm>
            <a:off x="826200" y="3250301"/>
            <a:ext cx="32505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Center of Excellence (ACE)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8" name="Google Shape;243;p38">
            <a:extLst>
              <a:ext uri="{FF2B5EF4-FFF2-40B4-BE49-F238E27FC236}">
                <a16:creationId xmlns:a16="http://schemas.microsoft.com/office/drawing/2014/main" id="{5180A009-AF74-484E-8FC1-96C4C386B16B}"/>
              </a:ext>
            </a:extLst>
          </p:cNvPr>
          <p:cNvSpPr txBox="1"/>
          <p:nvPr/>
        </p:nvSpPr>
        <p:spPr>
          <a:xfrm>
            <a:off x="4426650" y="3250301"/>
            <a:ext cx="32505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Business infiltered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AF4A6D-9D08-45ED-9052-BEC18DD3052E}"/>
              </a:ext>
            </a:extLst>
          </p:cNvPr>
          <p:cNvCxnSpPr/>
          <p:nvPr/>
        </p:nvCxnSpPr>
        <p:spPr>
          <a:xfrm flipH="1">
            <a:off x="2790825" y="3000375"/>
            <a:ext cx="657225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5ECF1C-784C-42A4-8A70-A1AECBFC412E}"/>
              </a:ext>
            </a:extLst>
          </p:cNvPr>
          <p:cNvCxnSpPr/>
          <p:nvPr/>
        </p:nvCxnSpPr>
        <p:spPr>
          <a:xfrm>
            <a:off x="4895850" y="3000375"/>
            <a:ext cx="5715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756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9"/>
          <p:cNvSpPr txBox="1"/>
          <p:nvPr/>
        </p:nvSpPr>
        <p:spPr>
          <a:xfrm>
            <a:off x="1522350" y="2324700"/>
            <a:ext cx="6269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 AM A</a:t>
            </a:r>
            <a:r>
              <a:rPr lang="pt-BR" sz="25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NOTHHER</a:t>
            </a:r>
            <a:r>
              <a:rPr lang="en" sz="25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TRANSITION SLIDE</a:t>
            </a:r>
            <a:endParaRPr sz="2500" b="1" i="1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3" name="Google Shape;253;p39"/>
          <p:cNvSpPr txBox="1"/>
          <p:nvPr/>
        </p:nvSpPr>
        <p:spPr>
          <a:xfrm>
            <a:off x="2293875" y="3312300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You can change the photo in the background!</a:t>
            </a:r>
            <a:endParaRPr sz="1500" b="1" i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544342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Why Teach?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02144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Why Teach?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2D43CB2-3165-47E5-851E-1739DC835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1" y="2010974"/>
            <a:ext cx="15049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60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2D43CB2-3165-47E5-851E-1739DC835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1" y="2010974"/>
            <a:ext cx="1504950" cy="15049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2C15FD5-0B3E-40CC-B5D4-46147EDDA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0925" y="1849049"/>
            <a:ext cx="1828800" cy="182880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75B1C9AF-8DD6-4B68-8BCE-B6DF3759CBD6}"/>
              </a:ext>
            </a:extLst>
          </p:cNvPr>
          <p:cNvSpPr/>
          <p:nvPr/>
        </p:nvSpPr>
        <p:spPr>
          <a:xfrm>
            <a:off x="2857500" y="2771775"/>
            <a:ext cx="733425" cy="123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243;p38">
            <a:extLst>
              <a:ext uri="{FF2B5EF4-FFF2-40B4-BE49-F238E27FC236}">
                <a16:creationId xmlns:a16="http://schemas.microsoft.com/office/drawing/2014/main" id="{EB2AF4BF-43FE-4844-AA88-46458B003D17}"/>
              </a:ext>
            </a:extLst>
          </p:cNvPr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Why Teach?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95310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/>
        </p:nvSpPr>
        <p:spPr>
          <a:xfrm>
            <a:off x="1950075" y="3678200"/>
            <a:ext cx="42777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André Aguiar</a:t>
            </a:r>
            <a:endParaRPr sz="12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6" name="Google Shape;106;p26"/>
          <p:cNvPicPr preferRelativeResize="0"/>
          <p:nvPr/>
        </p:nvPicPr>
        <p:blipFill>
          <a:blip r:embed="rId4"/>
          <a:srcRect/>
          <a:stretch/>
        </p:blipFill>
        <p:spPr>
          <a:xfrm>
            <a:off x="493910" y="3165750"/>
            <a:ext cx="1279480" cy="141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7" name="Google Shape;10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/>
          <p:nvPr/>
        </p:nvSpPr>
        <p:spPr>
          <a:xfrm>
            <a:off x="2058424" y="4090150"/>
            <a:ext cx="2215125" cy="34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1991899" y="4099150"/>
            <a:ext cx="2353169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JANUARY, 06 2020 </a:t>
            </a:r>
            <a:r>
              <a:rPr lang="en" sz="10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| </a:t>
            </a:r>
            <a:r>
              <a:rPr lang="pt-BR" sz="10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SAO PAULO</a:t>
            </a:r>
            <a:endParaRPr sz="10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0" name="Google Shape;110;p26"/>
          <p:cNvSpPr txBox="1"/>
          <p:nvPr/>
        </p:nvSpPr>
        <p:spPr>
          <a:xfrm>
            <a:off x="1950075" y="157300"/>
            <a:ext cx="42777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Apresentação Pessoal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C1F5F-A366-4B95-8D42-DFFF2A4DCCAF}"/>
              </a:ext>
            </a:extLst>
          </p:cNvPr>
          <p:cNvSpPr txBox="1"/>
          <p:nvPr/>
        </p:nvSpPr>
        <p:spPr>
          <a:xfrm>
            <a:off x="1950075" y="1514475"/>
            <a:ext cx="29819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pt-BR" sz="2000" dirty="0"/>
              <a:t>About me</a:t>
            </a:r>
          </a:p>
          <a:p>
            <a:pPr marL="342900" indent="-342900">
              <a:buAutoNum type="arabicPeriod"/>
            </a:pPr>
            <a:r>
              <a:rPr lang="pt-BR" sz="2000" dirty="0"/>
              <a:t>Professional career</a:t>
            </a:r>
          </a:p>
          <a:p>
            <a:pPr marL="342900" indent="-342900">
              <a:buAutoNum type="arabicPeriod"/>
            </a:pPr>
            <a:r>
              <a:rPr lang="pt-BR" sz="2000" dirty="0"/>
              <a:t>Inspirations</a:t>
            </a:r>
          </a:p>
          <a:p>
            <a:pPr marL="342900" indent="-342900">
              <a:buAutoNum type="arabicPeriod"/>
            </a:pPr>
            <a:r>
              <a:rPr lang="pt-BR" sz="2000" dirty="0"/>
              <a:t>Some previous works</a:t>
            </a:r>
          </a:p>
          <a:p>
            <a:pPr marL="342900" indent="-342900">
              <a:buFont typeface="Arial"/>
              <a:buAutoNum type="arabicPeriod"/>
            </a:pPr>
            <a:r>
              <a:rPr lang="pt-BR" sz="2000" dirty="0"/>
              <a:t>Some Kahoot</a:t>
            </a:r>
          </a:p>
          <a:p>
            <a:pPr marL="342900" indent="-342900">
              <a:buFont typeface="Arial"/>
              <a:buAutoNum type="arabicPeriod"/>
            </a:pPr>
            <a:r>
              <a:rPr lang="pt-BR" sz="2000" dirty="0"/>
              <a:t>SQL recap</a:t>
            </a:r>
          </a:p>
        </p:txBody>
      </p:sp>
    </p:spTree>
    <p:extLst>
      <p:ext uri="{BB962C8B-B14F-4D97-AF65-F5344CB8AC3E}">
        <p14:creationId xmlns:p14="http://schemas.microsoft.com/office/powerpoint/2010/main" val="1602329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2D43CB2-3165-47E5-851E-1739DC835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1" y="2010974"/>
            <a:ext cx="1504950" cy="15049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2C15FD5-0B3E-40CC-B5D4-46147EDDA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0925" y="1849049"/>
            <a:ext cx="1828800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B22B641-C410-425B-8A91-35EE54CA2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799" y="1786387"/>
            <a:ext cx="1828801" cy="182880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59A0135-D093-4811-8009-46CF6142D352}"/>
              </a:ext>
            </a:extLst>
          </p:cNvPr>
          <p:cNvSpPr/>
          <p:nvPr/>
        </p:nvSpPr>
        <p:spPr>
          <a:xfrm>
            <a:off x="2857500" y="2771775"/>
            <a:ext cx="733425" cy="123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6D76E44-1E50-4EC6-A668-1552DDB1E851}"/>
              </a:ext>
            </a:extLst>
          </p:cNvPr>
          <p:cNvSpPr/>
          <p:nvPr/>
        </p:nvSpPr>
        <p:spPr>
          <a:xfrm>
            <a:off x="5543549" y="2771775"/>
            <a:ext cx="733425" cy="123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243;p38">
            <a:extLst>
              <a:ext uri="{FF2B5EF4-FFF2-40B4-BE49-F238E27FC236}">
                <a16:creationId xmlns:a16="http://schemas.microsoft.com/office/drawing/2014/main" id="{2CB3E294-5A0C-4755-9137-D21EF44D8E5A}"/>
              </a:ext>
            </a:extLst>
          </p:cNvPr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Why Teach?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46076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3042950" y="334875"/>
            <a:ext cx="3058200" cy="4473600"/>
          </a:xfrm>
          <a:prstGeom prst="rect">
            <a:avLst/>
          </a:prstGeom>
          <a:solidFill>
            <a:srgbClr val="77C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3"/>
          <p:cNvSpPr txBox="1"/>
          <p:nvPr/>
        </p:nvSpPr>
        <p:spPr>
          <a:xfrm>
            <a:off x="3191381" y="2692967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‘At any rate avoid answering questions that nobody has asked, - not even yourself’</a:t>
            </a:r>
          </a:p>
        </p:txBody>
      </p:sp>
      <p:sp>
        <p:nvSpPr>
          <p:cNvPr id="177" name="Google Shape;177;p33"/>
          <p:cNvSpPr txBox="1"/>
          <p:nvPr/>
        </p:nvSpPr>
        <p:spPr>
          <a:xfrm>
            <a:off x="3117876" y="3869811"/>
            <a:ext cx="2977343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Montserrat"/>
                <a:ea typeface="Montserrat"/>
                <a:cs typeface="Montserrat"/>
                <a:sym typeface="Montserrat"/>
              </a:rPr>
              <a:t>‘How to solve it’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200" dirty="0">
                <a:latin typeface="Montserrat"/>
                <a:ea typeface="Montserrat"/>
                <a:cs typeface="Montserrat"/>
                <a:sym typeface="Montserrat"/>
              </a:rPr>
              <a:t>10 commandments for teachers</a:t>
            </a:r>
          </a:p>
        </p:txBody>
      </p:sp>
      <p:sp>
        <p:nvSpPr>
          <p:cNvPr id="182" name="Google Shape;182;p33"/>
          <p:cNvSpPr txBox="1"/>
          <p:nvPr/>
        </p:nvSpPr>
        <p:spPr>
          <a:xfrm>
            <a:off x="743482" y="3351444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latin typeface="Montserrat"/>
                <a:ea typeface="Montserrat"/>
                <a:cs typeface="Montserrat"/>
                <a:sym typeface="Montserrat"/>
              </a:rPr>
              <a:t>Richard Feynman</a:t>
            </a:r>
          </a:p>
        </p:txBody>
      </p:sp>
      <p:sp>
        <p:nvSpPr>
          <p:cNvPr id="183" name="Google Shape;183;p33"/>
          <p:cNvSpPr txBox="1"/>
          <p:nvPr/>
        </p:nvSpPr>
        <p:spPr>
          <a:xfrm>
            <a:off x="443823" y="2689553"/>
            <a:ext cx="25242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‘You may know the name of the bird in several languages, but still you know nothing about the bird’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150" y="16195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Image result for richard feynman png">
            <a:extLst>
              <a:ext uri="{FF2B5EF4-FFF2-40B4-BE49-F238E27FC236}">
                <a16:creationId xmlns:a16="http://schemas.microsoft.com/office/drawing/2014/main" id="{6C3D8C3D-4EF0-47C4-BCD2-23DE5308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1832" y="421334"/>
            <a:ext cx="1644459" cy="22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george polya">
            <a:extLst>
              <a:ext uri="{FF2B5EF4-FFF2-40B4-BE49-F238E27FC236}">
                <a16:creationId xmlns:a16="http://schemas.microsoft.com/office/drawing/2014/main" id="{34EC87C4-3335-4279-83B7-2F4EC297E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064" y="963876"/>
            <a:ext cx="2802009" cy="150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83;p33">
            <a:extLst>
              <a:ext uri="{FF2B5EF4-FFF2-40B4-BE49-F238E27FC236}">
                <a16:creationId xmlns:a16="http://schemas.microsoft.com/office/drawing/2014/main" id="{C89986AA-47D5-469D-AF27-5B53EBD6BD27}"/>
              </a:ext>
            </a:extLst>
          </p:cNvPr>
          <p:cNvSpPr txBox="1"/>
          <p:nvPr/>
        </p:nvSpPr>
        <p:spPr>
          <a:xfrm>
            <a:off x="415224" y="4029091"/>
            <a:ext cx="2627725" cy="45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https://youtu.be/MO0r930Sn_8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82;p33">
            <a:extLst>
              <a:ext uri="{FF2B5EF4-FFF2-40B4-BE49-F238E27FC236}">
                <a16:creationId xmlns:a16="http://schemas.microsoft.com/office/drawing/2014/main" id="{1857C582-E6AC-4997-854E-919D4EC7E9A7}"/>
              </a:ext>
            </a:extLst>
          </p:cNvPr>
          <p:cNvSpPr txBox="1"/>
          <p:nvPr/>
        </p:nvSpPr>
        <p:spPr>
          <a:xfrm>
            <a:off x="4459335" y="3185919"/>
            <a:ext cx="1537461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latin typeface="Montserrat"/>
                <a:ea typeface="Montserrat"/>
                <a:cs typeface="Montserrat"/>
                <a:sym typeface="Montserrat"/>
              </a:rPr>
              <a:t>George Polya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B1305F-8C00-4896-AB1D-A17729BA14F8}"/>
              </a:ext>
            </a:extLst>
          </p:cNvPr>
          <p:cNvSpPr/>
          <p:nvPr/>
        </p:nvSpPr>
        <p:spPr>
          <a:xfrm>
            <a:off x="6045850" y="4074633"/>
            <a:ext cx="28712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hlinkClick r:id="rId8"/>
              </a:rPr>
              <a:t>https://newsvideo.su/tech/video/125028</a:t>
            </a:r>
            <a:endParaRPr lang="pt-BR" sz="1200" dirty="0"/>
          </a:p>
        </p:txBody>
      </p:sp>
      <p:sp>
        <p:nvSpPr>
          <p:cNvPr id="16" name="Google Shape;177;p33">
            <a:extLst>
              <a:ext uri="{FF2B5EF4-FFF2-40B4-BE49-F238E27FC236}">
                <a16:creationId xmlns:a16="http://schemas.microsoft.com/office/drawing/2014/main" id="{002D7D55-23D0-40E2-BAEF-E0E6BC473A31}"/>
              </a:ext>
            </a:extLst>
          </p:cNvPr>
          <p:cNvSpPr txBox="1"/>
          <p:nvPr/>
        </p:nvSpPr>
        <p:spPr>
          <a:xfrm>
            <a:off x="6176077" y="2479191"/>
            <a:ext cx="2977343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Montserrat"/>
                <a:ea typeface="Montserrat"/>
                <a:cs typeface="Montserrat"/>
                <a:sym typeface="Montserrat"/>
              </a:rPr>
              <a:t>- Start strong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pt-BR" sz="1200" dirty="0">
                <a:latin typeface="Montserrat"/>
                <a:ea typeface="Montserrat"/>
                <a:cs typeface="Montserrat"/>
                <a:sym typeface="Montserrat"/>
              </a:rPr>
              <a:t>- Have some</a:t>
            </a:r>
            <a:r>
              <a:rPr lang="pt-BR" sz="1200" i="1" u="sng" dirty="0">
                <a:latin typeface="Montserrat"/>
                <a:ea typeface="Montserrat"/>
                <a:cs typeface="Montserrat"/>
                <a:sym typeface="Montserrat"/>
              </a:rPr>
              <a:t>thing</a:t>
            </a:r>
            <a:r>
              <a:rPr lang="pt-BR" sz="1200" dirty="0">
                <a:latin typeface="Montserrat"/>
                <a:ea typeface="Montserrat"/>
                <a:cs typeface="Montserrat"/>
                <a:sym typeface="Montserrat"/>
              </a:rPr>
              <a:t> to say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pt-BR" sz="1200" dirty="0">
                <a:latin typeface="Montserrat"/>
                <a:ea typeface="Montserrat"/>
                <a:cs typeface="Montserrat"/>
                <a:sym typeface="Montserrat"/>
              </a:rPr>
              <a:t>- Say it well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pt-BR" sz="1200" dirty="0">
                <a:latin typeface="Montserrat"/>
                <a:ea typeface="Montserrat"/>
                <a:cs typeface="Montserrat"/>
                <a:sym typeface="Montserrat"/>
              </a:rPr>
              <a:t>- Stick to the landing</a:t>
            </a:r>
          </a:p>
        </p:txBody>
      </p:sp>
      <p:pic>
        <p:nvPicPr>
          <p:cNvPr id="1026" name="Picture 2" descr="Resultado de imagem para james whittaker">
            <a:extLst>
              <a:ext uri="{FF2B5EF4-FFF2-40B4-BE49-F238E27FC236}">
                <a16:creationId xmlns:a16="http://schemas.microsoft.com/office/drawing/2014/main" id="{FAEA2487-A686-44C5-8D56-C246A8B12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264" y="1108300"/>
            <a:ext cx="2439850" cy="12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43;p38">
            <a:extLst>
              <a:ext uri="{FF2B5EF4-FFF2-40B4-BE49-F238E27FC236}">
                <a16:creationId xmlns:a16="http://schemas.microsoft.com/office/drawing/2014/main" id="{296781B3-A754-474F-9897-0ECB34F8A378}"/>
              </a:ext>
            </a:extLst>
          </p:cNvPr>
          <p:cNvSpPr txBox="1"/>
          <p:nvPr/>
        </p:nvSpPr>
        <p:spPr>
          <a:xfrm>
            <a:off x="50875" y="-116462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Inspirations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/>
        </p:nvSpPr>
        <p:spPr>
          <a:xfrm>
            <a:off x="38100" y="-113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Inspirations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pt-BR" sz="2300" b="1" dirty="0">
              <a:solidFill>
                <a:srgbClr val="2DC5FA"/>
              </a:solidFill>
              <a:latin typeface="Work Sans"/>
              <a:ea typeface="Work Sans Light"/>
              <a:cs typeface="Work Sans Light"/>
              <a:sym typeface="Work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	Polya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1" name="Picture 10">
            <a:hlinkClick r:id="rId4" action="ppaction://hlinksldjump"/>
            <a:extLst>
              <a:ext uri="{FF2B5EF4-FFF2-40B4-BE49-F238E27FC236}">
                <a16:creationId xmlns:a16="http://schemas.microsoft.com/office/drawing/2014/main" id="{1E76A187-735A-4956-B7CE-60B07C966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145" y="348698"/>
            <a:ext cx="5008061" cy="445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84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/>
        </p:nvSpPr>
        <p:spPr>
          <a:xfrm>
            <a:off x="540624" y="932475"/>
            <a:ext cx="3564163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Ten Commandments for Teachers</a:t>
            </a:r>
            <a:endParaRPr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34"/>
          <p:cNvSpPr txBox="1"/>
          <p:nvPr/>
        </p:nvSpPr>
        <p:spPr>
          <a:xfrm>
            <a:off x="501807" y="1886874"/>
            <a:ext cx="2182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#1 Be interested in your subject.</a:t>
            </a:r>
            <a:endParaRPr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34"/>
          <p:cNvSpPr txBox="1"/>
          <p:nvPr/>
        </p:nvSpPr>
        <p:spPr>
          <a:xfrm>
            <a:off x="517932" y="2293211"/>
            <a:ext cx="19740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latin typeface="Montserrat"/>
                <a:ea typeface="Montserrat"/>
                <a:cs typeface="Montserrat"/>
                <a:sym typeface="Montserrat"/>
              </a:rPr>
              <a:t>If the teacher is bored, students will be bored.</a:t>
            </a: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34"/>
          <p:cNvSpPr txBox="1"/>
          <p:nvPr/>
        </p:nvSpPr>
        <p:spPr>
          <a:xfrm>
            <a:off x="2993581" y="1886874"/>
            <a:ext cx="1555726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#2 </a:t>
            </a:r>
            <a:r>
              <a:rPr lang="pt-BR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Know your subject.</a:t>
            </a:r>
            <a:endParaRPr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2993581" y="2267754"/>
            <a:ext cx="24570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latin typeface="Montserrat"/>
                <a:ea typeface="Montserrat"/>
                <a:cs typeface="Montserrat"/>
                <a:sym typeface="Montserrat"/>
              </a:rPr>
              <a:t>No amount of interest will enable you to explain clearly a point you do not understand.</a:t>
            </a: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5806782" y="1893692"/>
            <a:ext cx="2521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#3 </a:t>
            </a:r>
            <a:r>
              <a:rPr lang="pt-BR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best way to learn is to discover yourself.</a:t>
            </a:r>
            <a:endParaRPr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5806782" y="2229761"/>
            <a:ext cx="24570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34"/>
          <p:cNvSpPr txBox="1"/>
          <p:nvPr/>
        </p:nvSpPr>
        <p:spPr>
          <a:xfrm>
            <a:off x="517932" y="3122674"/>
            <a:ext cx="2182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#6 </a:t>
            </a:r>
            <a:r>
              <a:rPr lang="pt-BR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First guess, then prove.</a:t>
            </a:r>
            <a:endParaRPr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525139" y="3622703"/>
            <a:ext cx="19740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latin typeface="Montserrat"/>
                <a:ea typeface="Montserrat"/>
                <a:cs typeface="Montserrat"/>
                <a:sym typeface="Montserrat"/>
              </a:rPr>
              <a:t>Educated guesses, not wild guesses</a:t>
            </a: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2993581" y="3035443"/>
            <a:ext cx="2976667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#8 </a:t>
            </a:r>
            <a:r>
              <a:rPr lang="en-US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students should learn</a:t>
            </a:r>
          </a:p>
          <a:p>
            <a:pPr lvl="0"/>
            <a:r>
              <a:rPr lang="en-US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by imitation and practice.</a:t>
            </a:r>
            <a:endParaRPr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2993581" y="3534825"/>
            <a:ext cx="3067417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highlight>
                  <a:srgbClr val="FFFFFF"/>
                </a:highlight>
              </a:rPr>
              <a:t>When solving a problem, emphasize the </a:t>
            </a:r>
            <a:r>
              <a:rPr lang="en-US" sz="1100" b="1" dirty="0">
                <a:highlight>
                  <a:srgbClr val="FFFFFF"/>
                </a:highlight>
              </a:rPr>
              <a:t>instructive </a:t>
            </a:r>
            <a:r>
              <a:rPr lang="en-US" sz="1100" dirty="0">
                <a:highlight>
                  <a:srgbClr val="FFFFFF"/>
                </a:highlight>
              </a:rPr>
              <a:t>features of the solution. A feature is </a:t>
            </a:r>
            <a:r>
              <a:rPr lang="en-US" sz="1100" b="1" dirty="0">
                <a:highlight>
                  <a:srgbClr val="FFFFFF"/>
                </a:highlight>
              </a:rPr>
              <a:t>instructive</a:t>
            </a:r>
            <a:r>
              <a:rPr lang="en-US" sz="1100" dirty="0">
                <a:highlight>
                  <a:srgbClr val="FFFFFF"/>
                </a:highlight>
              </a:rPr>
              <a:t> if it deserves imitation</a:t>
            </a:r>
            <a:r>
              <a:rPr lang="en" sz="1100" dirty="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5407" y="3446700"/>
            <a:ext cx="176250" cy="1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5111" y="3330214"/>
            <a:ext cx="178050" cy="1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94;p34">
            <a:extLst>
              <a:ext uri="{FF2B5EF4-FFF2-40B4-BE49-F238E27FC236}">
                <a16:creationId xmlns:a16="http://schemas.microsoft.com/office/drawing/2014/main" id="{081EBE38-E46C-4CCF-9424-820088A6FF45}"/>
              </a:ext>
            </a:extLst>
          </p:cNvPr>
          <p:cNvSpPr txBox="1"/>
          <p:nvPr/>
        </p:nvSpPr>
        <p:spPr>
          <a:xfrm>
            <a:off x="5806782" y="2267754"/>
            <a:ext cx="24570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latin typeface="Montserrat"/>
                <a:ea typeface="Montserrat"/>
                <a:cs typeface="Montserrat"/>
                <a:sym typeface="Montserrat"/>
              </a:rPr>
              <a:t>No amount of interest will enable you to explain clearly a point you do not understand.</a:t>
            </a: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243;p38">
            <a:extLst>
              <a:ext uri="{FF2B5EF4-FFF2-40B4-BE49-F238E27FC236}">
                <a16:creationId xmlns:a16="http://schemas.microsoft.com/office/drawing/2014/main" id="{155BEC70-1CE1-464A-9D25-B4FCBB331DDD}"/>
              </a:ext>
            </a:extLst>
          </p:cNvPr>
          <p:cNvSpPr txBox="1"/>
          <p:nvPr/>
        </p:nvSpPr>
        <p:spPr>
          <a:xfrm>
            <a:off x="50875" y="-116462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Inspirations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9"/>
          <p:cNvSpPr txBox="1"/>
          <p:nvPr/>
        </p:nvSpPr>
        <p:spPr>
          <a:xfrm>
            <a:off x="1753548" y="2324700"/>
            <a:ext cx="594958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5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LAST TRANSITION SLIDE</a:t>
            </a:r>
            <a:endParaRPr sz="2500" b="1" i="1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3" name="Google Shape;253;p39"/>
          <p:cNvSpPr txBox="1"/>
          <p:nvPr/>
        </p:nvSpPr>
        <p:spPr>
          <a:xfrm>
            <a:off x="2293875" y="3312300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You can change the photo in the background!</a:t>
            </a:r>
            <a:endParaRPr sz="1500" b="1" i="1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/>
        </p:nvSpPr>
        <p:spPr>
          <a:xfrm>
            <a:off x="656111" y="436600"/>
            <a:ext cx="6873600" cy="45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ITAU Business Overview</a:t>
            </a:r>
            <a:endParaRPr lang="pt-BR" sz="2300" b="1" dirty="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8FFE31-C24D-41BF-883F-B39B680D1721}"/>
              </a:ext>
            </a:extLst>
          </p:cNvPr>
          <p:cNvSpPr/>
          <p:nvPr/>
        </p:nvSpPr>
        <p:spPr>
          <a:xfrm>
            <a:off x="1511763" y="894377"/>
            <a:ext cx="56432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en-US" dirty="0"/>
              <a:t>Retail Management of Individuals, Small, and Middle Companies</a:t>
            </a:r>
            <a:endParaRPr lang="pt-BR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2B0165-BB63-470B-A75A-E07B60ADC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29" y="1695574"/>
            <a:ext cx="4582692" cy="250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F435A-1344-462C-BAD2-8737260E0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614" y="1192344"/>
            <a:ext cx="2939615" cy="351455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/>
        </p:nvSpPr>
        <p:spPr>
          <a:xfrm>
            <a:off x="656111" y="436600"/>
            <a:ext cx="6873600" cy="45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ITAU Business 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8FFE31-C24D-41BF-883F-B39B680D1721}"/>
              </a:ext>
            </a:extLst>
          </p:cNvPr>
          <p:cNvSpPr/>
          <p:nvPr/>
        </p:nvSpPr>
        <p:spPr>
          <a:xfrm>
            <a:off x="1511763" y="894377"/>
            <a:ext cx="56432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en-US" dirty="0"/>
              <a:t>Retail Management of Individuals, Small, and Middle Companies</a:t>
            </a:r>
            <a:endParaRPr lang="pt-BR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113DC9-87BB-49E6-9719-CE0A6DEA4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268" y="1134526"/>
            <a:ext cx="5515745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82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/>
        </p:nvSpPr>
        <p:spPr>
          <a:xfrm>
            <a:off x="656111" y="436600"/>
            <a:ext cx="6873600" cy="45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ITAU Business 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8FFE31-C24D-41BF-883F-B39B680D1721}"/>
              </a:ext>
            </a:extLst>
          </p:cNvPr>
          <p:cNvSpPr/>
          <p:nvPr/>
        </p:nvSpPr>
        <p:spPr>
          <a:xfrm>
            <a:off x="1511763" y="894377"/>
            <a:ext cx="56432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en-US" dirty="0"/>
              <a:t>Retail Management of Individuals, Small, and Middle Companies</a:t>
            </a:r>
            <a:endParaRPr lang="pt-BR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113DC9-87BB-49E6-9719-CE0A6DEA4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268" y="1134526"/>
            <a:ext cx="5515745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25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58;p40">
            <a:extLst>
              <a:ext uri="{FF2B5EF4-FFF2-40B4-BE49-F238E27FC236}">
                <a16:creationId xmlns:a16="http://schemas.microsoft.com/office/drawing/2014/main" id="{006792A8-9643-4282-9A91-5DBB06857D16}"/>
              </a:ext>
            </a:extLst>
          </p:cNvPr>
          <p:cNvSpPr txBox="1"/>
          <p:nvPr/>
        </p:nvSpPr>
        <p:spPr>
          <a:xfrm>
            <a:off x="656111" y="4366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Applied Complex Network: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" name="Picture 14">
            <a:hlinkClick r:id="rId4" action="ppaction://hlinkfile"/>
            <a:extLst>
              <a:ext uri="{FF2B5EF4-FFF2-40B4-BE49-F238E27FC236}">
                <a16:creationId xmlns:a16="http://schemas.microsoft.com/office/drawing/2014/main" id="{6D2D0F67-AFF7-44E2-A6E4-C8D17512A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4" y="930700"/>
            <a:ext cx="4099384" cy="38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83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58;p40">
            <a:extLst>
              <a:ext uri="{FF2B5EF4-FFF2-40B4-BE49-F238E27FC236}">
                <a16:creationId xmlns:a16="http://schemas.microsoft.com/office/drawing/2014/main" id="{006792A8-9643-4282-9A91-5DBB06857D16}"/>
              </a:ext>
            </a:extLst>
          </p:cNvPr>
          <p:cNvSpPr txBox="1"/>
          <p:nvPr/>
        </p:nvSpPr>
        <p:spPr>
          <a:xfrm>
            <a:off x="656111" y="4366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The development pipeline: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2CD47-2249-452C-8087-6F62E8D055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4" t="1" r="154" b="40281"/>
          <a:stretch/>
        </p:blipFill>
        <p:spPr>
          <a:xfrm>
            <a:off x="324000" y="1486670"/>
            <a:ext cx="8469881" cy="64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780814-B3AE-4041-9297-168AE41ADB68}"/>
              </a:ext>
            </a:extLst>
          </p:cNvPr>
          <p:cNvSpPr/>
          <p:nvPr/>
        </p:nvSpPr>
        <p:spPr>
          <a:xfrm>
            <a:off x="903761" y="2129388"/>
            <a:ext cx="937739" cy="80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Database concept</a:t>
            </a:r>
          </a:p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STEP 01</a:t>
            </a:r>
            <a:endParaRPr lang="pt-BR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FE5DB-83BE-4FD3-9176-6BF5E88C7CAB}"/>
              </a:ext>
            </a:extLst>
          </p:cNvPr>
          <p:cNvSpPr/>
          <p:nvPr/>
        </p:nvSpPr>
        <p:spPr>
          <a:xfrm>
            <a:off x="5406556" y="2129388"/>
            <a:ext cx="1572094" cy="80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Machine Learning model development</a:t>
            </a:r>
          </a:p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STEP 04</a:t>
            </a:r>
            <a:endParaRPr lang="pt-BR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879205-782D-4BE9-845E-05D8F7B107E2}"/>
              </a:ext>
            </a:extLst>
          </p:cNvPr>
          <p:cNvSpPr/>
          <p:nvPr/>
        </p:nvSpPr>
        <p:spPr>
          <a:xfrm>
            <a:off x="7048499" y="2129388"/>
            <a:ext cx="1572094" cy="80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Machine Learning model deployment</a:t>
            </a:r>
          </a:p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STEP 05</a:t>
            </a:r>
            <a:endParaRPr lang="pt-BR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133F57-20FF-44FD-B67E-7B22E69EBB32}"/>
              </a:ext>
            </a:extLst>
          </p:cNvPr>
          <p:cNvSpPr/>
          <p:nvPr/>
        </p:nvSpPr>
        <p:spPr>
          <a:xfrm>
            <a:off x="2221366" y="2134670"/>
            <a:ext cx="1446230" cy="80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Data     Preparation</a:t>
            </a:r>
          </a:p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STEP 02</a:t>
            </a:r>
            <a:endParaRPr lang="pt-BR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D6EFCE-53C1-465F-A54C-96AE8BFFE774}"/>
              </a:ext>
            </a:extLst>
          </p:cNvPr>
          <p:cNvSpPr/>
          <p:nvPr/>
        </p:nvSpPr>
        <p:spPr>
          <a:xfrm>
            <a:off x="3667596" y="2129388"/>
            <a:ext cx="1669111" cy="80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Complex Network Features Engineering</a:t>
            </a:r>
          </a:p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STEP 03</a:t>
            </a:r>
            <a:endParaRPr lang="pt-BR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519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/>
        </p:nvSpPr>
        <p:spPr>
          <a:xfrm>
            <a:off x="561000" y="744814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My desires are unconventional.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050" name="Picture 2" descr="Image result for 50 shades so show me">
            <a:extLst>
              <a:ext uri="{FF2B5EF4-FFF2-40B4-BE49-F238E27FC236}">
                <a16:creationId xmlns:a16="http://schemas.microsoft.com/office/drawing/2014/main" id="{B1B9FB4B-E6D1-4499-8F34-60D385BE3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0" y="2157278"/>
            <a:ext cx="47625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58;p40">
            <a:extLst>
              <a:ext uri="{FF2B5EF4-FFF2-40B4-BE49-F238E27FC236}">
                <a16:creationId xmlns:a16="http://schemas.microsoft.com/office/drawing/2014/main" id="{006792A8-9643-4282-9A91-5DBB06857D16}"/>
              </a:ext>
            </a:extLst>
          </p:cNvPr>
          <p:cNvSpPr txBox="1"/>
          <p:nvPr/>
        </p:nvSpPr>
        <p:spPr>
          <a:xfrm>
            <a:off x="656111" y="4366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The development pipeline: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2CD47-2249-452C-8087-6F62E8D055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4" t="1" r="154" b="40281"/>
          <a:stretch/>
        </p:blipFill>
        <p:spPr>
          <a:xfrm>
            <a:off x="324000" y="1486670"/>
            <a:ext cx="8469881" cy="64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780814-B3AE-4041-9297-168AE41ADB68}"/>
              </a:ext>
            </a:extLst>
          </p:cNvPr>
          <p:cNvSpPr/>
          <p:nvPr/>
        </p:nvSpPr>
        <p:spPr>
          <a:xfrm>
            <a:off x="903761" y="2129388"/>
            <a:ext cx="937739" cy="80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Database concept</a:t>
            </a:r>
          </a:p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STEP 01</a:t>
            </a:r>
            <a:endParaRPr lang="pt-BR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FE5DB-83BE-4FD3-9176-6BF5E88C7CAB}"/>
              </a:ext>
            </a:extLst>
          </p:cNvPr>
          <p:cNvSpPr/>
          <p:nvPr/>
        </p:nvSpPr>
        <p:spPr>
          <a:xfrm>
            <a:off x="5406556" y="2129388"/>
            <a:ext cx="1572094" cy="80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Machine Learning model development</a:t>
            </a:r>
          </a:p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STEP 04</a:t>
            </a:r>
            <a:endParaRPr lang="pt-BR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879205-782D-4BE9-845E-05D8F7B107E2}"/>
              </a:ext>
            </a:extLst>
          </p:cNvPr>
          <p:cNvSpPr/>
          <p:nvPr/>
        </p:nvSpPr>
        <p:spPr>
          <a:xfrm>
            <a:off x="7048499" y="2129388"/>
            <a:ext cx="1572094" cy="80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Machine Learning model deployment</a:t>
            </a:r>
          </a:p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STEP 05</a:t>
            </a:r>
            <a:endParaRPr lang="pt-BR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133F57-20FF-44FD-B67E-7B22E69EBB32}"/>
              </a:ext>
            </a:extLst>
          </p:cNvPr>
          <p:cNvSpPr/>
          <p:nvPr/>
        </p:nvSpPr>
        <p:spPr>
          <a:xfrm>
            <a:off x="2221366" y="2134670"/>
            <a:ext cx="1446230" cy="80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Data     Preparation</a:t>
            </a:r>
          </a:p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STEP 02</a:t>
            </a:r>
            <a:endParaRPr lang="pt-BR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D6EFCE-53C1-465F-A54C-96AE8BFFE774}"/>
              </a:ext>
            </a:extLst>
          </p:cNvPr>
          <p:cNvSpPr/>
          <p:nvPr/>
        </p:nvSpPr>
        <p:spPr>
          <a:xfrm>
            <a:off x="3667596" y="2129388"/>
            <a:ext cx="1669111" cy="80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Features   Engineering</a:t>
            </a:r>
          </a:p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STEP 03</a:t>
            </a:r>
            <a:endParaRPr lang="pt-BR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CCC52DB-2BC0-4FCB-9893-CBCB9B522BA3}"/>
              </a:ext>
            </a:extLst>
          </p:cNvPr>
          <p:cNvSpPr/>
          <p:nvPr/>
        </p:nvSpPr>
        <p:spPr>
          <a:xfrm>
            <a:off x="2221366" y="1162050"/>
            <a:ext cx="4827133" cy="22002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6655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1" descr="IH_BLUE-LOGO_1200x120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2756" y="1822506"/>
            <a:ext cx="1498488" cy="149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50 shades so show me">
            <a:extLst>
              <a:ext uri="{FF2B5EF4-FFF2-40B4-BE49-F238E27FC236}">
                <a16:creationId xmlns:a16="http://schemas.microsoft.com/office/drawing/2014/main" id="{B1B9FB4B-E6D1-4499-8F34-60D385BE3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0" y="2157278"/>
            <a:ext cx="47625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chiclete com banana">
            <a:extLst>
              <a:ext uri="{FF2B5EF4-FFF2-40B4-BE49-F238E27FC236}">
                <a16:creationId xmlns:a16="http://schemas.microsoft.com/office/drawing/2014/main" id="{6076EC2B-678D-478F-A185-EE898E31E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518" y="985972"/>
            <a:ext cx="2632030" cy="148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asa de aguia">
            <a:extLst>
              <a:ext uri="{FF2B5EF4-FFF2-40B4-BE49-F238E27FC236}">
                <a16:creationId xmlns:a16="http://schemas.microsoft.com/office/drawing/2014/main" id="{25BD94FE-B2D6-4F80-9484-D90E168E4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518" y="2573293"/>
            <a:ext cx="2493332" cy="157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hiclete com banana">
            <a:extLst>
              <a:ext uri="{FF2B5EF4-FFF2-40B4-BE49-F238E27FC236}">
                <a16:creationId xmlns:a16="http://schemas.microsoft.com/office/drawing/2014/main" id="{CF0F1ED8-BB92-4107-865F-B8B08D6FE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77" y="1481223"/>
            <a:ext cx="968020" cy="72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asa de aguia">
            <a:extLst>
              <a:ext uri="{FF2B5EF4-FFF2-40B4-BE49-F238E27FC236}">
                <a16:creationId xmlns:a16="http://schemas.microsoft.com/office/drawing/2014/main" id="{803CE1D2-DC4F-4EF0-83A3-776279519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77" y="2851718"/>
            <a:ext cx="1016323" cy="10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23;p27">
            <a:extLst>
              <a:ext uri="{FF2B5EF4-FFF2-40B4-BE49-F238E27FC236}">
                <a16:creationId xmlns:a16="http://schemas.microsoft.com/office/drawing/2014/main" id="{588D3CBE-77C1-4BC1-B853-E6477F56C722}"/>
              </a:ext>
            </a:extLst>
          </p:cNvPr>
          <p:cNvSpPr txBox="1"/>
          <p:nvPr/>
        </p:nvSpPr>
        <p:spPr>
          <a:xfrm>
            <a:off x="561000" y="744814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My desires are unconventional.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5468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50 shades so show me">
            <a:extLst>
              <a:ext uri="{FF2B5EF4-FFF2-40B4-BE49-F238E27FC236}">
                <a16:creationId xmlns:a16="http://schemas.microsoft.com/office/drawing/2014/main" id="{B1B9FB4B-E6D1-4499-8F34-60D385BE3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0" y="2157278"/>
            <a:ext cx="47625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pink floyd">
            <a:extLst>
              <a:ext uri="{FF2B5EF4-FFF2-40B4-BE49-F238E27FC236}">
                <a16:creationId xmlns:a16="http://schemas.microsoft.com/office/drawing/2014/main" id="{25C04C98-D0FD-44C9-95E3-FE605D0D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962" y="567469"/>
            <a:ext cx="3188209" cy="179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queen freddie mercury">
            <a:extLst>
              <a:ext uri="{FF2B5EF4-FFF2-40B4-BE49-F238E27FC236}">
                <a16:creationId xmlns:a16="http://schemas.microsoft.com/office/drawing/2014/main" id="{50601D5B-B84E-4FB2-B277-A3C63C6C6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961" y="2550241"/>
            <a:ext cx="3175883" cy="192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23;p27">
            <a:extLst>
              <a:ext uri="{FF2B5EF4-FFF2-40B4-BE49-F238E27FC236}">
                <a16:creationId xmlns:a16="http://schemas.microsoft.com/office/drawing/2014/main" id="{EFCCF8BA-8E64-4F02-A4F4-F81396204C53}"/>
              </a:ext>
            </a:extLst>
          </p:cNvPr>
          <p:cNvSpPr txBox="1"/>
          <p:nvPr/>
        </p:nvSpPr>
        <p:spPr>
          <a:xfrm>
            <a:off x="561000" y="744814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My desires are unconventional.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463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542E54-79FD-4619-8E5F-4D1DB1952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00" y="1031529"/>
            <a:ext cx="2439375" cy="1401148"/>
          </a:xfrm>
          <a:prstGeom prst="rect">
            <a:avLst/>
          </a:prstGeom>
        </p:spPr>
      </p:pic>
      <p:pic>
        <p:nvPicPr>
          <p:cNvPr id="7" name="Picture 6" descr="Image result for pump it up">
            <a:extLst>
              <a:ext uri="{FF2B5EF4-FFF2-40B4-BE49-F238E27FC236}">
                <a16:creationId xmlns:a16="http://schemas.microsoft.com/office/drawing/2014/main" id="{A8B7462E-6900-4FB8-9CB4-6926DAFC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47" y="443722"/>
            <a:ext cx="2490288" cy="249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dota 2">
            <a:extLst>
              <a:ext uri="{FF2B5EF4-FFF2-40B4-BE49-F238E27FC236}">
                <a16:creationId xmlns:a16="http://schemas.microsoft.com/office/drawing/2014/main" id="{4587CAA2-3A63-468A-841C-9C7469D9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00" y="2661845"/>
            <a:ext cx="1376767" cy="194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uitar hero 2">
            <a:extLst>
              <a:ext uri="{FF2B5EF4-FFF2-40B4-BE49-F238E27FC236}">
                <a16:creationId xmlns:a16="http://schemas.microsoft.com/office/drawing/2014/main" id="{727F1DC4-0207-4F67-9090-5C07B2F7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91609">
            <a:off x="4082015" y="688992"/>
            <a:ext cx="1417412" cy="199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cs go">
            <a:extLst>
              <a:ext uri="{FF2B5EF4-FFF2-40B4-BE49-F238E27FC236}">
                <a16:creationId xmlns:a16="http://schemas.microsoft.com/office/drawing/2014/main" id="{1A3EECFD-CFBD-46D9-8970-DFBBCCE4B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494" y="3033982"/>
            <a:ext cx="2980532" cy="131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Image result for chess">
            <a:extLst>
              <a:ext uri="{FF2B5EF4-FFF2-40B4-BE49-F238E27FC236}">
                <a16:creationId xmlns:a16="http://schemas.microsoft.com/office/drawing/2014/main" id="{7F40961B-35C6-4187-85AA-BF298114C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528" y="3072631"/>
            <a:ext cx="2055046" cy="123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23;p27">
            <a:extLst>
              <a:ext uri="{FF2B5EF4-FFF2-40B4-BE49-F238E27FC236}">
                <a16:creationId xmlns:a16="http://schemas.microsoft.com/office/drawing/2014/main" id="{1AF143FE-1357-4E9F-A5F4-924F9238D207}"/>
              </a:ext>
            </a:extLst>
          </p:cNvPr>
          <p:cNvSpPr txBox="1"/>
          <p:nvPr/>
        </p:nvSpPr>
        <p:spPr>
          <a:xfrm>
            <a:off x="561000" y="337684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Hobbies.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31157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9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 AM A TRANSITION SLIDE</a:t>
            </a:r>
            <a:endParaRPr sz="2500" b="1" i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3" name="Google Shape;253;p39"/>
          <p:cNvSpPr txBox="1"/>
          <p:nvPr/>
        </p:nvSpPr>
        <p:spPr>
          <a:xfrm>
            <a:off x="2293875" y="3312300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You can change the photo in the background!</a:t>
            </a:r>
            <a:endParaRPr sz="1500" b="1" i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429042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Professional Career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pt-BR" sz="2300" b="1" dirty="0">
              <a:solidFill>
                <a:srgbClr val="2DC5FA"/>
              </a:solidFill>
              <a:latin typeface="Work Sans"/>
              <a:ea typeface="Work Sans Light"/>
              <a:cs typeface="Work Sans Light"/>
              <a:sym typeface="Work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Aerospace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Engineer.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" name="Picture 2" descr="Image result for ufabc">
            <a:extLst>
              <a:ext uri="{FF2B5EF4-FFF2-40B4-BE49-F238E27FC236}">
                <a16:creationId xmlns:a16="http://schemas.microsoft.com/office/drawing/2014/main" id="{7F0B0FCF-92F7-4C40-B2A0-107B68DA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00" y="1652766"/>
            <a:ext cx="5873775" cy="290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459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Professional Career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" name="Picture 2" descr="Image result for ufabc">
            <a:extLst>
              <a:ext uri="{FF2B5EF4-FFF2-40B4-BE49-F238E27FC236}">
                <a16:creationId xmlns:a16="http://schemas.microsoft.com/office/drawing/2014/main" id="{7F0B0FCF-92F7-4C40-B2A0-107B68DA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50" y="1567041"/>
            <a:ext cx="2459977" cy="121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arizona state university">
            <a:extLst>
              <a:ext uri="{FF2B5EF4-FFF2-40B4-BE49-F238E27FC236}">
                <a16:creationId xmlns:a16="http://schemas.microsoft.com/office/drawing/2014/main" id="{53A75C96-5CC5-449C-BEA8-59EE22C0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825" y="1567040"/>
            <a:ext cx="4093407" cy="12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4CFA28-BBB9-4D05-8C49-217AB98EA6BD}"/>
              </a:ext>
            </a:extLst>
          </p:cNvPr>
          <p:cNvCxnSpPr>
            <a:cxnSpLocks/>
          </p:cNvCxnSpPr>
          <p:nvPr/>
        </p:nvCxnSpPr>
        <p:spPr>
          <a:xfrm>
            <a:off x="3438525" y="217465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2" descr="Image result for instituto tecnolÃ³gico de aeronÃ¡utica">
            <a:extLst>
              <a:ext uri="{FF2B5EF4-FFF2-40B4-BE49-F238E27FC236}">
                <a16:creationId xmlns:a16="http://schemas.microsoft.com/office/drawing/2014/main" id="{EC9EDCFB-717B-4443-81B6-F2D055294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825" y="2899594"/>
            <a:ext cx="3142111" cy="150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9AF36C99-A652-4A20-B77D-AF99EFA10661}"/>
              </a:ext>
            </a:extLst>
          </p:cNvPr>
          <p:cNvCxnSpPr>
            <a:cxnSpLocks/>
          </p:cNvCxnSpPr>
          <p:nvPr/>
        </p:nvCxnSpPr>
        <p:spPr>
          <a:xfrm>
            <a:off x="2914650" y="3009541"/>
            <a:ext cx="981075" cy="307755"/>
          </a:xfrm>
          <a:prstGeom prst="curvedConnector3">
            <a:avLst>
              <a:gd name="adj1" fmla="val -48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2194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9795</TotalTime>
  <Words>466</Words>
  <Application>Microsoft Office PowerPoint</Application>
  <PresentationFormat>On-screen Show (16:9)</PresentationFormat>
  <Paragraphs>103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Montserrat Medium</vt:lpstr>
      <vt:lpstr>Helvetica Neue</vt:lpstr>
      <vt:lpstr>Helvetica Neue Light</vt:lpstr>
      <vt:lpstr>Montserrat</vt:lpstr>
      <vt:lpstr>Work Sans Light</vt:lpstr>
      <vt:lpstr>Arial</vt:lpstr>
      <vt:lpstr>Work Sans</vt:lpstr>
      <vt:lpstr>Simple Light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andreaguiar</dc:creator>
  <cp:lastModifiedBy>Andre Aguiar</cp:lastModifiedBy>
  <cp:revision>26</cp:revision>
  <dcterms:modified xsi:type="dcterms:W3CDTF">2020-01-04T18:58:46Z</dcterms:modified>
</cp:coreProperties>
</file>